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70" r:id="rId3"/>
    <p:sldId id="261" r:id="rId4"/>
    <p:sldId id="268" r:id="rId5"/>
    <p:sldId id="271" r:id="rId6"/>
    <p:sldId id="269" r:id="rId7"/>
    <p:sldId id="272" r:id="rId8"/>
    <p:sldId id="273" r:id="rId9"/>
    <p:sldId id="274" r:id="rId10"/>
    <p:sldId id="260" r:id="rId11"/>
    <p:sldId id="258" r:id="rId12"/>
    <p:sldId id="262" r:id="rId13"/>
    <p:sldId id="257" r:id="rId14"/>
    <p:sldId id="264" r:id="rId15"/>
    <p:sldId id="266" r:id="rId16"/>
    <p:sldId id="263" r:id="rId17"/>
    <p:sldId id="265" r:id="rId18"/>
    <p:sldId id="259" r:id="rId19"/>
    <p:sldId id="267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474" autoAdjust="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A4C11-8055-4C1B-9045-77821015E9D5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ACF65-3470-4996-89DB-5E9E2B7AE6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A4C11-8055-4C1B-9045-77821015E9D5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ACF65-3470-4996-89DB-5E9E2B7AE6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A4C11-8055-4C1B-9045-77821015E9D5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ACF65-3470-4996-89DB-5E9E2B7AE6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A4C11-8055-4C1B-9045-77821015E9D5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ACF65-3470-4996-89DB-5E9E2B7AE6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A4C11-8055-4C1B-9045-77821015E9D5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ACF65-3470-4996-89DB-5E9E2B7AE6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A4C11-8055-4C1B-9045-77821015E9D5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ACF65-3470-4996-89DB-5E9E2B7AE6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A4C11-8055-4C1B-9045-77821015E9D5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ACF65-3470-4996-89DB-5E9E2B7AE6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A4C11-8055-4C1B-9045-77821015E9D5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ACF65-3470-4996-89DB-5E9E2B7AE6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A4C11-8055-4C1B-9045-77821015E9D5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ACF65-3470-4996-89DB-5E9E2B7AE6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A4C11-8055-4C1B-9045-77821015E9D5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ACF65-3470-4996-89DB-5E9E2B7AE6E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A4C11-8055-4C1B-9045-77821015E9D5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86ACF65-3470-4996-89DB-5E9E2B7AE6E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286ACF65-3470-4996-89DB-5E9E2B7AE6E1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239A4C11-8055-4C1B-9045-77821015E9D5}" type="datetimeFigureOut">
              <a:rPr lang="en-US" smtClean="0"/>
              <a:t>12/15/2021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Genetic tests for Ataxia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Bahareh</a:t>
            </a:r>
            <a:r>
              <a:rPr lang="en-US" dirty="0" smtClean="0"/>
              <a:t> Rabbani, PhD</a:t>
            </a:r>
          </a:p>
          <a:p>
            <a:r>
              <a:rPr lang="en-US" dirty="0" smtClean="0"/>
              <a:t>Medical Genetic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65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Ataxia</a:t>
            </a:r>
            <a:endParaRPr lang="en-US" dirty="0"/>
          </a:p>
          <a:p>
            <a:r>
              <a:rPr lang="en-US" dirty="0" smtClean="0"/>
              <a:t>Clinical symptoms, brief clinical description, </a:t>
            </a:r>
            <a:r>
              <a:rPr lang="en-US" dirty="0"/>
              <a:t>age at onset of first </a:t>
            </a:r>
            <a:r>
              <a:rPr lang="en-US" dirty="0" smtClean="0"/>
              <a:t>symptoms </a:t>
            </a:r>
          </a:p>
          <a:p>
            <a:r>
              <a:rPr lang="en-US" dirty="0" smtClean="0"/>
              <a:t>Informed </a:t>
            </a:r>
            <a:r>
              <a:rPr lang="en-US" dirty="0"/>
              <a:t>consent</a:t>
            </a:r>
          </a:p>
          <a:p>
            <a:r>
              <a:rPr lang="en-US" dirty="0"/>
              <a:t>Family history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195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Family history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3427268" y="489585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 years </a:t>
            </a:r>
            <a:endParaRPr lang="en-US" dirty="0"/>
          </a:p>
        </p:txBody>
      </p:sp>
      <p:grpSp>
        <p:nvGrpSpPr>
          <p:cNvPr id="69" name="Group 68"/>
          <p:cNvGrpSpPr/>
          <p:nvPr/>
        </p:nvGrpSpPr>
        <p:grpSpPr>
          <a:xfrm>
            <a:off x="2057400" y="1693717"/>
            <a:ext cx="5638800" cy="3144983"/>
            <a:chOff x="2057400" y="1693717"/>
            <a:chExt cx="5638800" cy="3144983"/>
          </a:xfrm>
        </p:grpSpPr>
        <p:sp>
          <p:nvSpPr>
            <p:cNvPr id="7" name="Rectangle 6"/>
            <p:cNvSpPr/>
            <p:nvPr/>
          </p:nvSpPr>
          <p:spPr>
            <a:xfrm>
              <a:off x="7239000" y="3733800"/>
              <a:ext cx="457200" cy="381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3635238" y="4343150"/>
              <a:ext cx="457200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2057400" y="1749136"/>
              <a:ext cx="457200" cy="381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2899063" y="2800350"/>
              <a:ext cx="457200" cy="381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899063" y="3652405"/>
              <a:ext cx="457200" cy="381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6575307" y="4343400"/>
              <a:ext cx="533400" cy="4953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5965376" y="3676650"/>
              <a:ext cx="533400" cy="4953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5295900" y="1693717"/>
              <a:ext cx="533400" cy="4953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4450773" y="2743200"/>
              <a:ext cx="533400" cy="4953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4450773" y="3583875"/>
              <a:ext cx="533400" cy="4953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" name="Straight Connector 18"/>
            <p:cNvCxnSpPr>
              <a:stCxn id="9" idx="3"/>
              <a:endCxn id="15" idx="2"/>
            </p:cNvCxnSpPr>
            <p:nvPr/>
          </p:nvCxnSpPr>
          <p:spPr>
            <a:xfrm>
              <a:off x="2514600" y="1939636"/>
              <a:ext cx="2781300" cy="173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3886200" y="1939636"/>
              <a:ext cx="0" cy="4225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3127663" y="2362200"/>
              <a:ext cx="158981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endCxn id="16" idx="0"/>
            </p:cNvCxnSpPr>
            <p:nvPr/>
          </p:nvCxnSpPr>
          <p:spPr>
            <a:xfrm>
              <a:off x="4717473" y="2362200"/>
              <a:ext cx="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>
              <a:endCxn id="10" idx="0"/>
            </p:cNvCxnSpPr>
            <p:nvPr/>
          </p:nvCxnSpPr>
          <p:spPr>
            <a:xfrm>
              <a:off x="3127663" y="2362200"/>
              <a:ext cx="0" cy="4381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3127663" y="3200400"/>
              <a:ext cx="0" cy="4381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endCxn id="17" idx="0"/>
            </p:cNvCxnSpPr>
            <p:nvPr/>
          </p:nvCxnSpPr>
          <p:spPr>
            <a:xfrm>
              <a:off x="4717473" y="3238500"/>
              <a:ext cx="0" cy="345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>
              <a:stCxn id="11" idx="3"/>
              <a:endCxn id="17" idx="2"/>
            </p:cNvCxnSpPr>
            <p:nvPr/>
          </p:nvCxnSpPr>
          <p:spPr>
            <a:xfrm flipV="1">
              <a:off x="3356263" y="3831525"/>
              <a:ext cx="1094510" cy="113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3356263" y="3921825"/>
              <a:ext cx="113434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3863838" y="3905000"/>
              <a:ext cx="0" cy="4381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>
              <a:stCxn id="14" idx="6"/>
            </p:cNvCxnSpPr>
            <p:nvPr/>
          </p:nvCxnSpPr>
          <p:spPr>
            <a:xfrm>
              <a:off x="6498776" y="3924300"/>
              <a:ext cx="729834" cy="24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4706781" y="3400425"/>
              <a:ext cx="1525295" cy="190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>
              <a:endCxn id="14" idx="0"/>
            </p:cNvCxnSpPr>
            <p:nvPr/>
          </p:nvCxnSpPr>
          <p:spPr>
            <a:xfrm flipH="1">
              <a:off x="6232076" y="3416990"/>
              <a:ext cx="1820" cy="25966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6831315" y="3934747"/>
              <a:ext cx="0" cy="4259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>
              <a:off x="6505700" y="3881250"/>
              <a:ext cx="729834" cy="24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" name="Straight Arrow Connector 3"/>
          <p:cNvCxnSpPr/>
          <p:nvPr/>
        </p:nvCxnSpPr>
        <p:spPr>
          <a:xfrm flipV="1">
            <a:off x="2899063" y="4724150"/>
            <a:ext cx="528205" cy="3563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780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WES result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4498812"/>
              </p:ext>
            </p:extLst>
          </p:nvPr>
        </p:nvGraphicFramePr>
        <p:xfrm>
          <a:off x="457200" y="1600200"/>
          <a:ext cx="7386390" cy="128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5933"/>
                <a:gridCol w="1007620"/>
                <a:gridCol w="1247970"/>
                <a:gridCol w="905933"/>
                <a:gridCol w="905933"/>
                <a:gridCol w="1386635"/>
                <a:gridCol w="102636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Gene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variant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Protein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Allele</a:t>
                      </a:r>
                      <a:r>
                        <a:rPr lang="en-US" sz="1200" baseline="0" dirty="0" smtClean="0"/>
                        <a:t> state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Exon/</a:t>
                      </a:r>
                      <a:r>
                        <a:rPr lang="en-US" sz="1200" baseline="0" dirty="0" smtClean="0"/>
                        <a:t> Intron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Inheritance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classification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APTX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c.601C&gt;T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p.Gln201Ter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hom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Exon 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Autosomal recessive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pathogenic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0582300"/>
              </p:ext>
            </p:extLst>
          </p:nvPr>
        </p:nvGraphicFramePr>
        <p:xfrm>
          <a:off x="152400" y="3429000"/>
          <a:ext cx="8153400" cy="1142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8900"/>
                <a:gridCol w="1358900"/>
                <a:gridCol w="2717800"/>
                <a:gridCol w="1358900"/>
                <a:gridCol w="13589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Gene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Location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phenotype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Phenotype </a:t>
                      </a:r>
                      <a:br>
                        <a:rPr lang="en-US" sz="1200" dirty="0" smtClean="0"/>
                      </a:br>
                      <a:r>
                        <a:rPr lang="en-US" sz="1200" dirty="0" smtClean="0"/>
                        <a:t>MIM number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Inheritance</a:t>
                      </a:r>
                      <a:endParaRPr lang="en-US" sz="1200" dirty="0"/>
                    </a:p>
                  </a:txBody>
                  <a:tcPr/>
                </a:tc>
              </a:tr>
              <a:tr h="6857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APTX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9p21.1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Ataxia, early-onset, with oculomotor apraxia and hypoalbuminemia 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208920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AR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2589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Hereditary ataxia (family history)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US" dirty="0"/>
              <a:t>	</a:t>
            </a:r>
            <a:r>
              <a:rPr lang="en-US" dirty="0" smtClean="0"/>
              <a:t>Autosomal dominant ataxia (e.g. SCA &gt;40 types): SCA1, SCA2, </a:t>
            </a:r>
            <a:r>
              <a:rPr lang="en-US" b="1" dirty="0" smtClean="0"/>
              <a:t>SCA3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US" dirty="0" smtClean="0"/>
              <a:t>Autosomal recessive ataxia (e.g. SCAR: Friedreich </a:t>
            </a:r>
            <a:r>
              <a:rPr lang="en-US" dirty="0"/>
              <a:t>ataxia, ataxia-telangiectasia </a:t>
            </a:r>
            <a:endParaRPr lang="en-US" dirty="0" smtClean="0"/>
          </a:p>
          <a:p>
            <a:pPr marL="880110" lvl="1" indent="-514350">
              <a:buFont typeface="+mj-lt"/>
              <a:buAutoNum type="arabicPeriod"/>
            </a:pPr>
            <a:r>
              <a:rPr lang="en-US" dirty="0" smtClean="0"/>
              <a:t>X-linked ataxia (e.g. SCAX: X-linked ataxia, </a:t>
            </a:r>
            <a:r>
              <a:rPr lang="en-US" i="1" dirty="0" smtClean="0"/>
              <a:t>ATP2B3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US" dirty="0"/>
              <a:t>Mitochondrial (POLG)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700" dirty="0" smtClean="0"/>
              <a:t>Sporadic</a:t>
            </a:r>
            <a:r>
              <a:rPr lang="en-US" dirty="0" smtClean="0"/>
              <a:t> ataxia (not having a family history)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046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SCAs due to repeat mutations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600200"/>
            <a:ext cx="8153400" cy="4079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071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molecular genetic diagnosis of SCAs</a:t>
            </a:r>
          </a:p>
        </p:txBody>
      </p:sp>
      <p:pic>
        <p:nvPicPr>
          <p:cNvPr id="409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62037" y="1876425"/>
            <a:ext cx="6410325" cy="424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646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Repeat expansions that cause ataxia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600200"/>
            <a:ext cx="6172200" cy="280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63725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SCAs due to conventional mutations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86"/>
          <a:stretch/>
        </p:blipFill>
        <p:spPr bwMode="auto">
          <a:xfrm>
            <a:off x="0" y="1924493"/>
            <a:ext cx="8839200" cy="2835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0222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Genetic tests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Single </a:t>
            </a:r>
            <a:r>
              <a:rPr lang="en-US" dirty="0" smtClean="0"/>
              <a:t>gene (</a:t>
            </a:r>
            <a:r>
              <a:rPr lang="en-US" dirty="0" err="1" smtClean="0"/>
              <a:t>Nt</a:t>
            </a:r>
            <a:r>
              <a:rPr lang="en-US" dirty="0" smtClean="0"/>
              <a:t> expansion repeats, sequencing, MLPA, Capillary, fragment analysis)</a:t>
            </a:r>
            <a:endParaRPr lang="en-US" dirty="0" smtClean="0"/>
          </a:p>
          <a:p>
            <a:r>
              <a:rPr lang="en-US" dirty="0" smtClean="0"/>
              <a:t>Targeted exome sequencing</a:t>
            </a:r>
          </a:p>
          <a:p>
            <a:r>
              <a:rPr lang="en-US" dirty="0" smtClean="0"/>
              <a:t>Whole exome sequencing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1655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:\90\DSC0030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6200"/>
            <a:ext cx="9245600" cy="693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45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7620000" cy="4800600"/>
          </a:xfrm>
        </p:spPr>
        <p:txBody>
          <a:bodyPr>
            <a:normAutofit fontScale="92500"/>
          </a:bodyPr>
          <a:lstStyle/>
          <a:p>
            <a:r>
              <a:rPr lang="en-US" sz="3200" dirty="0" smtClean="0"/>
              <a:t>Diagnosis : extensive </a:t>
            </a:r>
            <a:r>
              <a:rPr lang="en-US" sz="3200" dirty="0"/>
              <a:t>clinical </a:t>
            </a:r>
            <a:r>
              <a:rPr lang="en-US" sz="3200" dirty="0" smtClean="0"/>
              <a:t>overlap</a:t>
            </a:r>
          </a:p>
          <a:p>
            <a:r>
              <a:rPr lang="en-US" sz="3200" dirty="0" smtClean="0"/>
              <a:t>Multigene analysis</a:t>
            </a:r>
          </a:p>
          <a:p>
            <a:r>
              <a:rPr lang="en-US" sz="3200" dirty="0" smtClean="0"/>
              <a:t>&gt;300 </a:t>
            </a:r>
            <a:r>
              <a:rPr lang="en-US" sz="3200" dirty="0"/>
              <a:t>hereditary disorders associated with </a:t>
            </a:r>
            <a:r>
              <a:rPr lang="en-US" sz="3200" dirty="0" smtClean="0"/>
              <a:t>ataxia</a:t>
            </a:r>
          </a:p>
          <a:p>
            <a:r>
              <a:rPr lang="en-US" sz="3200" dirty="0" smtClean="0"/>
              <a:t>common causes are expansion </a:t>
            </a:r>
            <a:r>
              <a:rPr lang="en-US" sz="3200" dirty="0"/>
              <a:t>of nucleotide repeats within 7 genes: ATXN1, ATXN2,</a:t>
            </a:r>
          </a:p>
          <a:p>
            <a:r>
              <a:rPr lang="en-US" sz="3200" dirty="0"/>
              <a:t>ATXN3, ATXN7, ATXN8, CACNA1A (spinocerebellar ataxia type 6), and FXN (</a:t>
            </a:r>
            <a:r>
              <a:rPr lang="en-US" sz="3200" dirty="0" smtClean="0"/>
              <a:t>Friedreich ataxia)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2057400" y="5809397"/>
            <a:ext cx="510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Exome sequencing????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9745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Neurological syndrome</a:t>
            </a:r>
          </a:p>
          <a:p>
            <a:r>
              <a:rPr lang="en-US" dirty="0" smtClean="0"/>
              <a:t>Hyperkinetic movement </a:t>
            </a:r>
            <a:r>
              <a:rPr lang="en-US" dirty="0"/>
              <a:t>disorder with distinguishing features that </a:t>
            </a:r>
            <a:r>
              <a:rPr lang="en-US" dirty="0" smtClean="0"/>
              <a:t>include </a:t>
            </a:r>
            <a:r>
              <a:rPr lang="en-US" dirty="0" smtClean="0"/>
              <a:t>irregular </a:t>
            </a:r>
            <a:r>
              <a:rPr lang="en-US" dirty="0"/>
              <a:t>movements, decreased coordination and </a:t>
            </a:r>
            <a:r>
              <a:rPr lang="en-US" dirty="0" smtClean="0"/>
              <a:t>balance, kinetic </a:t>
            </a:r>
            <a:r>
              <a:rPr lang="en-US" dirty="0"/>
              <a:t>tremor, wide-based stance, and </a:t>
            </a:r>
            <a:r>
              <a:rPr lang="en-US" dirty="0" smtClean="0"/>
              <a:t>dysarthria</a:t>
            </a:r>
          </a:p>
          <a:p>
            <a:r>
              <a:rPr lang="en-US" dirty="0" smtClean="0"/>
              <a:t>Hereditary ataxia, sporadic ataxia</a:t>
            </a:r>
          </a:p>
          <a:p>
            <a:r>
              <a:rPr lang="en-US" dirty="0" smtClean="0"/>
              <a:t>Age</a:t>
            </a:r>
            <a:r>
              <a:rPr lang="en-US" dirty="0"/>
              <a:t>, </a:t>
            </a:r>
            <a:r>
              <a:rPr lang="en-US" dirty="0" smtClean="0"/>
              <a:t>disease time </a:t>
            </a:r>
            <a:r>
              <a:rPr lang="en-US" dirty="0"/>
              <a:t>course, and family history</a:t>
            </a:r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457200" y="624989"/>
            <a:ext cx="5562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Ataxia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4724399"/>
            <a:ext cx="7086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Hereditary ataxia (100): </a:t>
            </a:r>
            <a:r>
              <a:rPr lang="en-US" sz="2400" dirty="0">
                <a:solidFill>
                  <a:srgbClr val="FF0000"/>
                </a:solidFill>
              </a:rPr>
              <a:t>slowly progressive incoordination of </a:t>
            </a:r>
            <a:r>
              <a:rPr lang="en-US" sz="2400" dirty="0" smtClean="0">
                <a:solidFill>
                  <a:srgbClr val="FF0000"/>
                </a:solidFill>
              </a:rPr>
              <a:t>gait,  poor coordination of </a:t>
            </a:r>
            <a:r>
              <a:rPr lang="en-US" sz="2400" dirty="0">
                <a:solidFill>
                  <a:srgbClr val="FF0000"/>
                </a:solidFill>
              </a:rPr>
              <a:t>the upper extremities, abnormal eye movements, and </a:t>
            </a:r>
            <a:r>
              <a:rPr lang="en-US" sz="2400" dirty="0" smtClean="0">
                <a:solidFill>
                  <a:srgbClr val="FF0000"/>
                </a:solidFill>
              </a:rPr>
              <a:t>dysarthria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5821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Family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Mode </a:t>
            </a:r>
            <a:r>
              <a:rPr lang="en-US" dirty="0"/>
              <a:t>of </a:t>
            </a:r>
            <a:r>
              <a:rPr lang="en-US" dirty="0" smtClean="0"/>
              <a:t>inheritance</a:t>
            </a:r>
          </a:p>
          <a:p>
            <a:r>
              <a:rPr lang="en-US" dirty="0" smtClean="0"/>
              <a:t>Autosomal recessive</a:t>
            </a:r>
          </a:p>
          <a:p>
            <a:r>
              <a:rPr lang="en-US" dirty="0" smtClean="0"/>
              <a:t>Autosomal dominant</a:t>
            </a:r>
          </a:p>
          <a:p>
            <a:r>
              <a:rPr lang="en-US" dirty="0" smtClean="0"/>
              <a:t>Others-x-linked related or mitochondrial disorders, errors of metabolism</a:t>
            </a:r>
          </a:p>
          <a:p>
            <a:r>
              <a:rPr lang="en-US" dirty="0" smtClean="0"/>
              <a:t>Sporadic</a:t>
            </a:r>
          </a:p>
        </p:txBody>
      </p:sp>
    </p:spTree>
    <p:extLst>
      <p:ext uri="{BB962C8B-B14F-4D97-AF65-F5344CB8AC3E}">
        <p14:creationId xmlns:p14="http://schemas.microsoft.com/office/powerpoint/2010/main" val="3813781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9600"/>
            <a:ext cx="7848600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3147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Molecular genetic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Single gene </a:t>
            </a:r>
          </a:p>
          <a:p>
            <a:r>
              <a:rPr lang="en-US" dirty="0" smtClean="0"/>
              <a:t>Panel</a:t>
            </a:r>
          </a:p>
          <a:p>
            <a:r>
              <a:rPr lang="en-US" dirty="0" smtClean="0"/>
              <a:t>Whole exome sequencing</a:t>
            </a:r>
          </a:p>
          <a:p>
            <a:endParaRPr lang="en-US" dirty="0"/>
          </a:p>
          <a:p>
            <a:r>
              <a:rPr lang="en-US" dirty="0" smtClean="0"/>
              <a:t>Clinical utility: </a:t>
            </a:r>
            <a:r>
              <a:rPr lang="en-US" dirty="0"/>
              <a:t>testing for genetic conditions that have </a:t>
            </a:r>
            <a:r>
              <a:rPr lang="en-US" dirty="0" smtClean="0"/>
              <a:t>potential therapies </a:t>
            </a:r>
            <a:r>
              <a:rPr lang="en-US" dirty="0"/>
              <a:t>or directly change management </a:t>
            </a:r>
            <a:r>
              <a:rPr lang="en-US" dirty="0" smtClean="0"/>
              <a:t>decisions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619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 gene 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52600"/>
            <a:ext cx="76200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0239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Panel gene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sequence analysis, </a:t>
            </a:r>
            <a:endParaRPr lang="en-US" dirty="0" smtClean="0"/>
          </a:p>
          <a:p>
            <a:r>
              <a:rPr lang="en-US" dirty="0" smtClean="0"/>
              <a:t>deletion/duplication </a:t>
            </a:r>
            <a:r>
              <a:rPr lang="en-US" dirty="0"/>
              <a:t>analysis</a:t>
            </a:r>
            <a:r>
              <a:rPr lang="en-US" dirty="0" smtClean="0"/>
              <a:t>,</a:t>
            </a:r>
          </a:p>
          <a:p>
            <a:r>
              <a:rPr lang="en-US" dirty="0" smtClean="0"/>
              <a:t>specific </a:t>
            </a:r>
            <a:r>
              <a:rPr lang="en-US" dirty="0"/>
              <a:t>assays for nucleotide </a:t>
            </a:r>
            <a:r>
              <a:rPr lang="en-US" dirty="0" smtClean="0"/>
              <a:t>repeats</a:t>
            </a:r>
            <a:endParaRPr lang="en-US" dirty="0"/>
          </a:p>
          <a:p>
            <a:r>
              <a:rPr lang="en-US" dirty="0"/>
              <a:t>or other </a:t>
            </a:r>
            <a:r>
              <a:rPr lang="en-US" dirty="0" err="1"/>
              <a:t>nonsequencing</a:t>
            </a:r>
            <a:r>
              <a:rPr lang="en-US" dirty="0"/>
              <a:t>-based tests</a:t>
            </a:r>
          </a:p>
        </p:txBody>
      </p:sp>
    </p:spTree>
    <p:extLst>
      <p:ext uri="{BB962C8B-B14F-4D97-AF65-F5344CB8AC3E}">
        <p14:creationId xmlns:p14="http://schemas.microsoft.com/office/powerpoint/2010/main" val="1557949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Whole exome sequencing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200-500 variants</a:t>
            </a:r>
          </a:p>
          <a:p>
            <a:r>
              <a:rPr lang="en-US" dirty="0" smtClean="0"/>
              <a:t>Pathogenicity?</a:t>
            </a:r>
          </a:p>
          <a:p>
            <a:r>
              <a:rPr lang="en-US" dirty="0"/>
              <a:t>variants of uncertain </a:t>
            </a:r>
            <a:r>
              <a:rPr lang="en-US" dirty="0" smtClean="0"/>
              <a:t>significance</a:t>
            </a:r>
          </a:p>
          <a:p>
            <a:r>
              <a:rPr lang="en-US" dirty="0" smtClean="0"/>
              <a:t>additional testing of relatives </a:t>
            </a:r>
          </a:p>
          <a:p>
            <a:r>
              <a:rPr lang="en-US" dirty="0" smtClean="0"/>
              <a:t>Missed the </a:t>
            </a:r>
            <a:r>
              <a:rPr lang="en-US" dirty="0"/>
              <a:t>correct diagnosis </a:t>
            </a:r>
            <a:endParaRPr lang="en-US" dirty="0" smtClean="0"/>
          </a:p>
          <a:p>
            <a:r>
              <a:rPr lang="en-US" dirty="0" smtClean="0"/>
              <a:t>Or unrelated genes </a:t>
            </a:r>
            <a:r>
              <a:rPr lang="en-US" smtClean="0"/>
              <a:t>or variants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753332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1003</TotalTime>
  <Words>328</Words>
  <Application>Microsoft Office PowerPoint</Application>
  <PresentationFormat>On-screen Show (4:3)</PresentationFormat>
  <Paragraphs>89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Adjacency</vt:lpstr>
      <vt:lpstr>Genetic tests for Ataxia</vt:lpstr>
      <vt:lpstr>Purpose</vt:lpstr>
      <vt:lpstr> </vt:lpstr>
      <vt:lpstr>Family history</vt:lpstr>
      <vt:lpstr>PowerPoint Presentation</vt:lpstr>
      <vt:lpstr>Molecular genetic testing</vt:lpstr>
      <vt:lpstr>Single gene </vt:lpstr>
      <vt:lpstr>Panel gene</vt:lpstr>
      <vt:lpstr>Whole exome sequencing</vt:lpstr>
      <vt:lpstr>Patient</vt:lpstr>
      <vt:lpstr>Family history</vt:lpstr>
      <vt:lpstr>WES result</vt:lpstr>
      <vt:lpstr>classification</vt:lpstr>
      <vt:lpstr>SCAs due to repeat mutations</vt:lpstr>
      <vt:lpstr>molecular genetic diagnosis of SCAs</vt:lpstr>
      <vt:lpstr>Repeat expansions that cause ataxia</vt:lpstr>
      <vt:lpstr>SCAs due to conventional mutations</vt:lpstr>
      <vt:lpstr>Genetic tests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Genetic tests for Ataxia</dc:title>
  <dc:creator>Bahar</dc:creator>
  <cp:lastModifiedBy>Bahar</cp:lastModifiedBy>
  <cp:revision>72</cp:revision>
  <dcterms:created xsi:type="dcterms:W3CDTF">2021-09-16T05:20:36Z</dcterms:created>
  <dcterms:modified xsi:type="dcterms:W3CDTF">2021-12-15T09:26:53Z</dcterms:modified>
</cp:coreProperties>
</file>